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52F76-0F65-4EA2-941C-E14DC981EC12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CAD69-176E-4BAF-A320-3C0C05DA24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AD69-176E-4BAF-A320-3C0C05DA247D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7F93-BE81-40B2-9564-2493C9EE682E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6430-3724-4F91-AD33-1A5D30BD10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화살표 연결선 3"/>
          <p:cNvCxnSpPr/>
          <p:nvPr/>
        </p:nvCxnSpPr>
        <p:spPr>
          <a:xfrm>
            <a:off x="3995936" y="6165304"/>
            <a:ext cx="38884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 rot="5400000" flipH="1" flipV="1">
            <a:off x="2843808" y="5013176"/>
            <a:ext cx="2304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3995936" y="5301208"/>
            <a:ext cx="9361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4499992" y="573325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3995936" y="4077072"/>
            <a:ext cx="230425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3995936" y="4941168"/>
            <a:ext cx="26642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3536" y="378904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TR(</a:t>
            </a:r>
            <a:r>
              <a:rPr lang="ko-KR" altLang="en-US" smtClean="0"/>
              <a:t>총 수익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4725144"/>
            <a:ext cx="355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TC(</a:t>
            </a:r>
            <a:r>
              <a:rPr lang="ko-KR" altLang="en-US" smtClean="0"/>
              <a:t>총 영업비용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83629" y="5068685"/>
            <a:ext cx="141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mtClean="0"/>
              <a:t>TR*</a:t>
            </a:r>
          </a:p>
          <a:p>
            <a:pPr algn="r"/>
            <a:r>
              <a:rPr lang="en-US" altLang="ko-KR" smtClean="0"/>
              <a:t>(BEP</a:t>
            </a:r>
            <a:r>
              <a:rPr lang="ko-KR" altLang="en-US" smtClean="0"/>
              <a:t> 매출액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6165304"/>
            <a:ext cx="191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Q* (BEP</a:t>
            </a:r>
            <a:r>
              <a:rPr lang="ko-KR" altLang="en-US" smtClean="0"/>
              <a:t> 매출량</a:t>
            </a:r>
            <a:r>
              <a:rPr lang="en-US" altLang="ko-KR" smtClean="0"/>
              <a:t>) 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92280" y="6165304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매출량</a:t>
            </a:r>
            <a:r>
              <a:rPr lang="ko-KR" altLang="en-US" dirty="0" smtClean="0"/>
              <a:t> </a:t>
            </a:r>
            <a:r>
              <a:rPr lang="en-US" altLang="ko-KR" dirty="0" smtClean="0"/>
              <a:t>(Q)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472514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영업이익</a:t>
            </a:r>
            <a:endParaRPr lang="ko-KR" alt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566124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영업손실</a:t>
            </a:r>
            <a:endParaRPr lang="ko-KR" altLang="en-US" sz="1200" dirty="0"/>
          </a:p>
        </p:txBody>
      </p:sp>
      <p:cxnSp>
        <p:nvCxnSpPr>
          <p:cNvPr id="17" name="구부러진 연결선 16"/>
          <p:cNvCxnSpPr/>
          <p:nvPr/>
        </p:nvCxnSpPr>
        <p:spPr>
          <a:xfrm rot="10800000" flipV="1">
            <a:off x="3923928" y="5661248"/>
            <a:ext cx="21602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3123333" y="378619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mtClean="0"/>
              <a:t>매출</a:t>
            </a:r>
            <a:r>
              <a:rPr lang="ko-KR" altLang="en-US" smtClean="0"/>
              <a:t>액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571604" y="357166"/>
            <a:ext cx="60468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/>
              <a:t>[</a:t>
            </a:r>
            <a:r>
              <a:rPr lang="ko-KR" altLang="en-US" b="1" smtClean="0"/>
              <a:t>수정할 수 있도록 </a:t>
            </a:r>
            <a:r>
              <a:rPr lang="en-US" altLang="ko-KR" b="1" smtClean="0"/>
              <a:t>PPT</a:t>
            </a:r>
            <a:r>
              <a:rPr lang="ko-KR" altLang="en-US" b="1" smtClean="0"/>
              <a:t>로 만들었습니다</a:t>
            </a:r>
            <a:r>
              <a:rPr lang="en-US" altLang="ko-KR" b="1" smtClean="0"/>
              <a:t>.</a:t>
            </a:r>
            <a:r>
              <a:rPr lang="ko-KR" altLang="en-US" b="1" smtClean="0"/>
              <a:t> </a:t>
            </a:r>
            <a:endParaRPr lang="en-US" altLang="ko-KR" b="1" smtClean="0"/>
          </a:p>
          <a:p>
            <a:r>
              <a:rPr lang="ko-KR" altLang="en-US" b="1" smtClean="0"/>
              <a:t>적절</a:t>
            </a:r>
            <a:r>
              <a:rPr lang="ko-KR" altLang="en-US" b="1"/>
              <a:t>한</a:t>
            </a:r>
            <a:r>
              <a:rPr lang="ko-KR" altLang="en-US" b="1" smtClean="0"/>
              <a:t> 값을 입력하셔서 발표자료로 </a:t>
            </a:r>
            <a:r>
              <a:rPr lang="ko-KR" altLang="en-US" b="1" smtClean="0"/>
              <a:t>사용하시면 됩니다</a:t>
            </a:r>
            <a:r>
              <a:rPr lang="en-US" altLang="ko-KR" b="1" smtClean="0"/>
              <a:t>.]</a:t>
            </a:r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000232" y="228599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/>
              <a:t>계산 공식 </a:t>
            </a:r>
            <a:r>
              <a:rPr lang="en-US" altLang="ko-KR"/>
              <a:t>: </a:t>
            </a:r>
            <a:r>
              <a:rPr lang="en-US" altLang="ko-KR" b="1"/>
              <a:t>TR* = </a:t>
            </a:r>
            <a:r>
              <a:rPr lang="ko-KR" altLang="en-US" b="1"/>
              <a:t>판매가격 </a:t>
            </a:r>
            <a:r>
              <a:rPr lang="en-US" altLang="ko-KR" b="1"/>
              <a:t>x Q*</a:t>
            </a:r>
            <a:endParaRPr lang="ko-KR" altLang="en-US"/>
          </a:p>
          <a:p>
            <a:r>
              <a:rPr lang="en-US" altLang="ko-KR"/>
              <a:t>Q* = </a:t>
            </a:r>
            <a:r>
              <a:rPr lang="ko-KR" altLang="en-US"/>
              <a:t>고정영업비용 </a:t>
            </a:r>
            <a:r>
              <a:rPr lang="en-US" altLang="ko-KR"/>
              <a:t>/ (</a:t>
            </a:r>
            <a:r>
              <a:rPr lang="ko-KR" altLang="en-US"/>
              <a:t>판매가격 </a:t>
            </a:r>
            <a:r>
              <a:rPr lang="en-US" altLang="ko-KR"/>
              <a:t>- </a:t>
            </a:r>
            <a:r>
              <a:rPr lang="ko-KR" altLang="en-US"/>
              <a:t>단위당 </a:t>
            </a:r>
            <a:r>
              <a:rPr lang="ko-KR" altLang="en-US" smtClean="0"/>
              <a:t>변동비</a:t>
            </a:r>
            <a:endParaRPr lang="ko-KR" altLang="en-US"/>
          </a:p>
          <a:p>
            <a:r>
              <a:rPr lang="en-US" altLang="ko-KR"/>
              <a:t>TR* = </a:t>
            </a:r>
            <a:r>
              <a:rPr lang="ko-KR" altLang="en-US"/>
              <a:t>판매가격 </a:t>
            </a:r>
            <a:r>
              <a:rPr lang="en-US" altLang="ko-KR"/>
              <a:t>x Q*</a:t>
            </a:r>
            <a:r>
              <a:rPr lang="en-US" altLang="ko-KR"/>
              <a:t> </a:t>
            </a:r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285720" y="1285860"/>
            <a:ext cx="9072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/>
              <a:t>TR* = BEP </a:t>
            </a:r>
            <a:r>
              <a:rPr lang="ko-KR" altLang="en-US"/>
              <a:t>매출액</a:t>
            </a:r>
            <a:r>
              <a:rPr lang="en-US" altLang="ko-KR"/>
              <a:t>, </a:t>
            </a:r>
            <a:r>
              <a:rPr lang="ko-KR" altLang="en-US"/>
              <a:t>손익분기점 달성하려면 매출이 얼마가 되면 되는지</a:t>
            </a:r>
            <a:r>
              <a:rPr lang="en-US" altLang="ko-KR"/>
              <a:t>?</a:t>
            </a:r>
            <a:endParaRPr lang="ko-KR" altLang="en-US"/>
          </a:p>
          <a:p>
            <a:r>
              <a:rPr lang="en-US" altLang="ko-KR"/>
              <a:t>Q*  = BEP </a:t>
            </a:r>
            <a:r>
              <a:rPr lang="ko-KR" altLang="en-US"/>
              <a:t>매출량</a:t>
            </a:r>
            <a:r>
              <a:rPr lang="en-US" altLang="ko-KR"/>
              <a:t>, </a:t>
            </a:r>
            <a:r>
              <a:rPr lang="ko-KR" altLang="en-US"/>
              <a:t>손익분기점 달성하면 몇 개 팔면 되는지</a:t>
            </a:r>
            <a:r>
              <a:rPr lang="en-US" altLang="ko-KR"/>
              <a:t>?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/>
              <a:t>[</a:t>
            </a:r>
            <a:r>
              <a:rPr lang="ko-KR" altLang="en-US" b="1"/>
              <a:t>손익분기점 계산 공식</a:t>
            </a:r>
            <a:r>
              <a:rPr lang="en-US" altLang="ko-KR" b="1"/>
              <a:t>, </a:t>
            </a:r>
            <a:r>
              <a:rPr lang="ko-KR" altLang="en-US" b="1"/>
              <a:t>총 정리</a:t>
            </a:r>
            <a:r>
              <a:rPr lang="en-US" altLang="ko-KR" b="1"/>
              <a:t>!!]</a:t>
            </a:r>
            <a:endParaRPr lang="ko-KR" altLang="en-US"/>
          </a:p>
          <a:p>
            <a:r>
              <a:rPr lang="en-US" altLang="ko-KR"/>
              <a:t>BEP</a:t>
            </a:r>
            <a:r>
              <a:rPr lang="ko-KR" altLang="en-US"/>
              <a:t>는 </a:t>
            </a:r>
            <a:r>
              <a:rPr lang="en-US" altLang="ko-KR"/>
              <a:t>TR = TC</a:t>
            </a:r>
          </a:p>
          <a:p>
            <a:r>
              <a:rPr lang="en-US" altLang="ko-KR"/>
              <a:t/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TC= FC+ VC = FC+ V x Q</a:t>
            </a:r>
          </a:p>
          <a:p>
            <a:r>
              <a:rPr lang="en-US" altLang="ko-KR"/>
              <a:t>(</a:t>
            </a:r>
            <a:r>
              <a:rPr lang="ko-KR" altLang="en-US"/>
              <a:t>총 영업비용 </a:t>
            </a:r>
            <a:r>
              <a:rPr lang="en-US" altLang="ko-KR"/>
              <a:t>= </a:t>
            </a:r>
            <a:r>
              <a:rPr lang="ko-KR" altLang="en-US"/>
              <a:t>고정영업비용 </a:t>
            </a:r>
            <a:r>
              <a:rPr lang="en-US" altLang="ko-KR"/>
              <a:t>+ </a:t>
            </a:r>
            <a:r>
              <a:rPr lang="ko-KR" altLang="en-US"/>
              <a:t>변동영업비용 </a:t>
            </a:r>
            <a:r>
              <a:rPr lang="en-US" altLang="ko-KR"/>
              <a:t>= </a:t>
            </a:r>
            <a:r>
              <a:rPr lang="ko-KR" altLang="en-US"/>
              <a:t>고정영업비용 </a:t>
            </a:r>
            <a:r>
              <a:rPr lang="en-US" altLang="ko-KR"/>
              <a:t>+ </a:t>
            </a:r>
            <a:r>
              <a:rPr lang="ko-KR" altLang="en-US"/>
              <a:t>변동비 </a:t>
            </a:r>
            <a:r>
              <a:rPr lang="en-US" altLang="ko-KR"/>
              <a:t>x </a:t>
            </a:r>
            <a:r>
              <a:rPr lang="ko-KR" altLang="en-US"/>
              <a:t>매출량</a:t>
            </a:r>
            <a:r>
              <a:rPr lang="en-US" altLang="ko-KR"/>
              <a:t>)</a:t>
            </a:r>
          </a:p>
          <a:p>
            <a:r>
              <a:rPr lang="en-US" altLang="ko-KR"/>
              <a:t/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TR= P x Q</a:t>
            </a:r>
          </a:p>
          <a:p>
            <a:r>
              <a:rPr lang="en-US" altLang="ko-KR"/>
              <a:t>(</a:t>
            </a:r>
            <a:r>
              <a:rPr lang="ko-KR" altLang="en-US"/>
              <a:t>총 수익 </a:t>
            </a:r>
            <a:r>
              <a:rPr lang="en-US" altLang="ko-KR"/>
              <a:t>= </a:t>
            </a:r>
            <a:r>
              <a:rPr lang="ko-KR" altLang="en-US"/>
              <a:t>판매가격 </a:t>
            </a:r>
            <a:r>
              <a:rPr lang="en-US" altLang="ko-KR"/>
              <a:t>x </a:t>
            </a:r>
            <a:r>
              <a:rPr lang="ko-KR" altLang="en-US"/>
              <a:t>매출량</a:t>
            </a:r>
            <a:r>
              <a:rPr lang="en-US" altLang="ko-KR"/>
              <a:t>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931979" y="5643578"/>
            <a:ext cx="485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mtClean="0"/>
              <a:t>출처 </a:t>
            </a:r>
            <a:r>
              <a:rPr lang="en-US" altLang="ko-KR" smtClean="0"/>
              <a:t>: https://doctorson0309.tistory.com/376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65</Words>
  <Application>Microsoft Office PowerPoint</Application>
  <PresentationFormat>화면 슬라이드 쇼(4:3)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doctorson</dc:creator>
  <cp:lastModifiedBy>doctorson</cp:lastModifiedBy>
  <cp:revision>7</cp:revision>
  <dcterms:created xsi:type="dcterms:W3CDTF">2018-12-17T06:10:53Z</dcterms:created>
  <dcterms:modified xsi:type="dcterms:W3CDTF">2018-12-17T06:48:16Z</dcterms:modified>
</cp:coreProperties>
</file>